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7" r:id="rId2"/>
    <p:sldId id="258" r:id="rId3"/>
    <p:sldId id="259" r:id="rId4"/>
    <p:sldId id="260" r:id="rId5"/>
    <p:sldId id="261" r:id="rId6"/>
    <p:sldId id="263" r:id="rId7"/>
    <p:sldId id="262" r:id="rId8"/>
    <p:sldId id="271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80E26"/>
    <a:srgbClr val="414155"/>
    <a:srgbClr val="242D4C"/>
    <a:srgbClr val="34393C"/>
    <a:srgbClr val="26314A"/>
    <a:srgbClr val="26234D"/>
    <a:srgbClr val="2C2B45"/>
    <a:srgbClr val="3E3F58"/>
    <a:srgbClr val="4C4A4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0" autoAdjust="0"/>
    <p:restoredTop sz="94660"/>
  </p:normalViewPr>
  <p:slideViewPr>
    <p:cSldViewPr snapToGrid="0">
      <p:cViewPr varScale="1">
        <p:scale>
          <a:sx n="96" d="100"/>
          <a:sy n="96" d="100"/>
        </p:scale>
        <p:origin x="86" y="8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A6BF14-8A8E-48A7-8533-AAC7F4F8CA95}" type="datetimeFigureOut">
              <a:rPr lang="en-IN" smtClean="0"/>
              <a:t>02-12-2024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E38454-78E7-442B-B8F6-B02DF8091D4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774428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D3B61F-5B27-F9EA-2B7F-76125B7AAA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A03EE1E-E844-667C-02EF-FE0095CBA0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C9095F-944D-60E2-A474-ACF516A0B2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393E7-5FB9-4C7E-BD02-18D49EF74ED3}" type="datetimeFigureOut">
              <a:rPr lang="en-IN" smtClean="0"/>
              <a:t>02-12-2024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3986EE-5A04-8C34-1FD9-187C5793AC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BA613D-9087-F319-CF6B-5DA17E13F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FC049-2061-41F4-BCC7-D14C61F392D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911944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8E680-A1FD-7C0E-3064-0653604816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6F5AF1-F03F-DF44-5869-D7352DEFA3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A96332-F021-3B51-8AE7-10EF780D9A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393E7-5FB9-4C7E-BD02-18D49EF74ED3}" type="datetimeFigureOut">
              <a:rPr lang="en-IN" smtClean="0"/>
              <a:t>02-12-2024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BE6BE6-5715-3C62-7582-6944D87461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FC26EA-6D00-5D44-16CD-024AD2AD7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FC049-2061-41F4-BCC7-D14C61F392D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538021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BFB12EE-8688-5383-9624-7AAF95AB268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894FB6-9160-A743-795F-3FD5FA628A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D6B7DF-08C9-2EA6-6D7A-790927D31D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393E7-5FB9-4C7E-BD02-18D49EF74ED3}" type="datetimeFigureOut">
              <a:rPr lang="en-IN" smtClean="0"/>
              <a:t>02-12-2024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31F09A-3F10-21AE-4633-4828C0AC63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A11055-C182-6EF6-BF56-EECFEA2A1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FC049-2061-41F4-BCC7-D14C61F392D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757146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725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7193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94035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84207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69879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00467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03249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0334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B3A3A2-286F-C421-E895-ECE2501E8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421B02-FB0F-9E56-E117-26E453B041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93F991-D722-F2C2-EB0D-EB3AF6FD3A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393E7-5FB9-4C7E-BD02-18D49EF74ED3}" type="datetimeFigureOut">
              <a:rPr lang="en-IN" smtClean="0"/>
              <a:t>02-12-2024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B33987-1B47-15D2-2AAD-2D81B51564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E80BAF-266A-8D7F-309F-7BD798C58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FC049-2061-41F4-BCC7-D14C61F392D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0442238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26872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6184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96A93F-55C0-242E-45E0-A322649C8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9F723E-233A-06D1-117E-2C3366A7FA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4A5B3D-1F36-636B-BB17-C92C740C48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393E7-5FB9-4C7E-BD02-18D49EF74ED3}" type="datetimeFigureOut">
              <a:rPr lang="en-IN" smtClean="0"/>
              <a:t>02-12-2024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2BFF7F-485A-59EC-90E0-08F53F42D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2A0DBD-7608-916F-4F0B-A307B187B9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FC049-2061-41F4-BCC7-D14C61F392D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920151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F46493-B395-8822-3D16-320AA1677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31EE92-86C4-18DF-7C8E-3A1C6EE1BA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174BA5-8A35-23FC-8ACA-3A10FC6453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6C987D-C2CB-0A5E-01C1-923545F9ED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393E7-5FB9-4C7E-BD02-18D49EF74ED3}" type="datetimeFigureOut">
              <a:rPr lang="en-IN" smtClean="0"/>
              <a:t>02-12-2024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66D663-8D9D-6F61-EE57-F38B86586C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896DB4-8816-23BF-022B-28878EC215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FC049-2061-41F4-BCC7-D14C61F392D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733018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0759F5-A534-7359-7A36-AC64C7F07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7E1C08-E822-C78B-A507-4D8DBCB173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541FBC-11AA-1D1E-2D75-FA359F84C2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CE4A70-4DC8-F718-3011-35AE63CD645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5052FBD-5B65-B4B6-522E-6205FC4BC0A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6F673EA-FC7C-ED90-A423-AF99A25E09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393E7-5FB9-4C7E-BD02-18D49EF74ED3}" type="datetimeFigureOut">
              <a:rPr lang="en-IN" smtClean="0"/>
              <a:t>02-12-2024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36304BF-1FE5-3464-9DC5-D051C6B49B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F0F9AC2-6BCB-68DD-2C7B-F3701A06B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FC049-2061-41F4-BCC7-D14C61F392D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734491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065BF-182A-AF03-B921-13BE7E243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CDD21D-2B73-1515-24DF-690AA8044C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393E7-5FB9-4C7E-BD02-18D49EF74ED3}" type="datetimeFigureOut">
              <a:rPr lang="en-IN" smtClean="0"/>
              <a:t>02-12-2024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DEBF2E-EC0F-DDE9-A585-1351A7BE3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BEC62E-AC7D-35E5-D02F-837127A4B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FC049-2061-41F4-BCC7-D14C61F392D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402546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7A622E0-C688-D0AB-EC15-EC71E91D82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393E7-5FB9-4C7E-BD02-18D49EF74ED3}" type="datetimeFigureOut">
              <a:rPr lang="en-IN" smtClean="0"/>
              <a:t>02-12-2024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6419950-7CA7-440B-1782-2A92F43B47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D81376-E024-AEAB-3366-EF8BBB0F8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FC049-2061-41F4-BCC7-D14C61F392D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985153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578EF-A2F6-A017-08FD-BF747D23CC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048F55-997D-DC30-9FDC-17E34E0B4D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E33FE1-DB26-7E77-92F3-86DE488DCC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49D22E-ABB6-2B7D-E5AE-2472554832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393E7-5FB9-4C7E-BD02-18D49EF74ED3}" type="datetimeFigureOut">
              <a:rPr lang="en-IN" smtClean="0"/>
              <a:t>02-12-2024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CE93DC-8607-B9EA-4229-15255E4AF7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BAFA61-1528-F9A7-FC4B-450348FCB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FC049-2061-41F4-BCC7-D14C61F392D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924349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6D3811-282D-EF90-9E3D-EBE2FEED62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57F487-C5FF-6E6F-BC4C-ED9644D9079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4DBC5A-54A1-7663-7B42-54A52F06C4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34334E-A1EB-F102-BE0F-7104C3C619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393E7-5FB9-4C7E-BD02-18D49EF74ED3}" type="datetimeFigureOut">
              <a:rPr lang="en-IN" smtClean="0"/>
              <a:t>02-12-2024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768251-0DEB-226C-AB17-B4C8D1E4C6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881CAB-0F85-24C7-1763-0D23D39648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FC049-2061-41F4-BCC7-D14C61F392D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840407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452A71D-BAB8-1F1B-C95A-D00FB68BE5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4FCDCF-CD6D-5465-E761-1611DFAF3D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B1CA8E-C183-4884-FA95-0867A0E7857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5393E7-5FB9-4C7E-BD02-18D49EF74ED3}" type="datetimeFigureOut">
              <a:rPr lang="en-IN" smtClean="0"/>
              <a:t>02-12-2024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0F4DAB-39DC-6336-BCC1-A1A463A36E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C0A925-1872-4F43-E3C4-BF30A33B4A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DFC049-2061-41F4-BCC7-D14C61F392D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010285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5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5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57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233492" y="1971279"/>
            <a:ext cx="6297018" cy="11812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4625"/>
              </a:lnSpc>
            </a:pPr>
            <a:r>
              <a:rPr lang="en-US" sz="3708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Virtual Private Cloud (VPC) Deployment Using AWS</a:t>
            </a:r>
            <a:endParaRPr lang="en-US" sz="3708" dirty="0"/>
          </a:p>
        </p:txBody>
      </p:sp>
      <p:sp>
        <p:nvSpPr>
          <p:cNvPr id="4" name="Text 1"/>
          <p:cNvSpPr/>
          <p:nvPr/>
        </p:nvSpPr>
        <p:spPr>
          <a:xfrm>
            <a:off x="5233492" y="3436044"/>
            <a:ext cx="6297018" cy="9072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This presentation explores the innovative features and advantages of a novel VPC deployment approach using AWS, highlighting its impact, scalability, and security.</a:t>
            </a:r>
            <a:endParaRPr lang="en-US" sz="1458" dirty="0"/>
          </a:p>
        </p:txBody>
      </p:sp>
      <p:sp>
        <p:nvSpPr>
          <p:cNvPr id="7" name="Text 3"/>
          <p:cNvSpPr/>
          <p:nvPr/>
        </p:nvSpPr>
        <p:spPr>
          <a:xfrm>
            <a:off x="5630367" y="4555927"/>
            <a:ext cx="2599928" cy="3306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583"/>
              </a:lnSpc>
            </a:pPr>
            <a:endParaRPr lang="en-US" sz="1833" dirty="0"/>
          </a:p>
        </p:txBody>
      </p:sp>
      <p:pic>
        <p:nvPicPr>
          <p:cNvPr id="6" name="Picture 5" descr="AWS Logo Services in Nagpur | ID: 23826076030">
            <a:extLst>
              <a:ext uri="{FF2B5EF4-FFF2-40B4-BE49-F238E27FC236}">
                <a16:creationId xmlns:a16="http://schemas.microsoft.com/office/drawing/2014/main" id="{1945C24D-9B6B-4614-97D1-7FCB31D821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7897" y="-7373"/>
            <a:ext cx="1796845" cy="1587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75DFC7A-4E4E-19E9-B5E7-2113B2456864}"/>
              </a:ext>
            </a:extLst>
          </p:cNvPr>
          <p:cNvSpPr/>
          <p:nvPr/>
        </p:nvSpPr>
        <p:spPr>
          <a:xfrm>
            <a:off x="4572000" y="6475525"/>
            <a:ext cx="7620000" cy="412955"/>
          </a:xfrm>
          <a:prstGeom prst="rect">
            <a:avLst/>
          </a:prstGeom>
          <a:solidFill>
            <a:srgbClr val="080E26">
              <a:alpha val="9882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703392E-62EA-C825-202D-725A2599A954}"/>
              </a:ext>
            </a:extLst>
          </p:cNvPr>
          <p:cNvSpPr txBox="1"/>
          <p:nvPr/>
        </p:nvSpPr>
        <p:spPr>
          <a:xfrm>
            <a:off x="5233492" y="810738"/>
            <a:ext cx="2681453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IN" sz="4400" b="1" dirty="0">
                <a:solidFill>
                  <a:schemeClr val="bg1"/>
                </a:solidFill>
              </a:rPr>
              <a:t>ZenVPC</a:t>
            </a:r>
            <a:endParaRPr lang="en-IN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1492" y="810121"/>
            <a:ext cx="5643463" cy="590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625"/>
              </a:lnSpc>
            </a:pPr>
            <a:r>
              <a:rPr lang="en-US" sz="3708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RDS Database Integration</a:t>
            </a:r>
            <a:endParaRPr lang="en-US" sz="3708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1957" y="1778794"/>
            <a:ext cx="1793379" cy="139154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329980" y="2465983"/>
            <a:ext cx="97333" cy="3779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958"/>
              </a:lnSpc>
            </a:pPr>
            <a:r>
              <a:rPr lang="en-US" sz="1833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1</a:t>
            </a:r>
            <a:endParaRPr lang="en-US" sz="1833" dirty="0"/>
          </a:p>
        </p:txBody>
      </p:sp>
      <p:sp>
        <p:nvSpPr>
          <p:cNvPr id="5" name="Text 2"/>
          <p:cNvSpPr/>
          <p:nvPr/>
        </p:nvSpPr>
        <p:spPr>
          <a:xfrm>
            <a:off x="4464348" y="1967806"/>
            <a:ext cx="236269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Scalability</a:t>
            </a:r>
            <a:endParaRPr lang="en-US" sz="1833" dirty="0"/>
          </a:p>
        </p:txBody>
      </p:sp>
      <p:sp>
        <p:nvSpPr>
          <p:cNvPr id="6" name="Text 3"/>
          <p:cNvSpPr/>
          <p:nvPr/>
        </p:nvSpPr>
        <p:spPr>
          <a:xfrm>
            <a:off x="4464348" y="2376488"/>
            <a:ext cx="6877149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RDS automatically scales resources to handle varying workloads, ensuring consistent database performance.</a:t>
            </a:r>
            <a:endParaRPr lang="en-US" sz="1458" dirty="0"/>
          </a:p>
        </p:txBody>
      </p:sp>
      <p:sp>
        <p:nvSpPr>
          <p:cNvPr id="7" name="Shape 4"/>
          <p:cNvSpPr/>
          <p:nvPr/>
        </p:nvSpPr>
        <p:spPr>
          <a:xfrm>
            <a:off x="4322564" y="3181251"/>
            <a:ext cx="7160717" cy="12700"/>
          </a:xfrm>
          <a:prstGeom prst="roundRect">
            <a:avLst>
              <a:gd name="adj" fmla="val 223256"/>
            </a:avLst>
          </a:prstGeom>
          <a:solidFill>
            <a:srgbClr val="585F6B"/>
          </a:solidFill>
          <a:ln/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5318" y="3217565"/>
            <a:ext cx="3586758" cy="1391543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313410" y="3724375"/>
            <a:ext cx="130473" cy="3779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958"/>
              </a:lnSpc>
            </a:pPr>
            <a:r>
              <a:rPr lang="en-US" sz="1833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2</a:t>
            </a:r>
            <a:endParaRPr lang="en-US" sz="1833" dirty="0"/>
          </a:p>
        </p:txBody>
      </p:sp>
      <p:sp>
        <p:nvSpPr>
          <p:cNvPr id="10" name="Text 6"/>
          <p:cNvSpPr/>
          <p:nvPr/>
        </p:nvSpPr>
        <p:spPr>
          <a:xfrm>
            <a:off x="5361087" y="3406577"/>
            <a:ext cx="236269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Security</a:t>
            </a:r>
            <a:endParaRPr lang="en-US" sz="1833" dirty="0"/>
          </a:p>
        </p:txBody>
      </p:sp>
      <p:sp>
        <p:nvSpPr>
          <p:cNvPr id="11" name="Text 7"/>
          <p:cNvSpPr/>
          <p:nvPr/>
        </p:nvSpPr>
        <p:spPr>
          <a:xfrm>
            <a:off x="5361087" y="3815259"/>
            <a:ext cx="5980410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Integrated security features like encryption and access control protect sensitive database information.</a:t>
            </a:r>
            <a:endParaRPr lang="en-US" sz="1458" dirty="0"/>
          </a:p>
        </p:txBody>
      </p:sp>
      <p:sp>
        <p:nvSpPr>
          <p:cNvPr id="12" name="Shape 8"/>
          <p:cNvSpPr/>
          <p:nvPr/>
        </p:nvSpPr>
        <p:spPr>
          <a:xfrm>
            <a:off x="5219304" y="4620022"/>
            <a:ext cx="6263978" cy="12700"/>
          </a:xfrm>
          <a:prstGeom prst="roundRect">
            <a:avLst>
              <a:gd name="adj" fmla="val 223256"/>
            </a:avLst>
          </a:prstGeom>
          <a:solidFill>
            <a:srgbClr val="585F6B"/>
          </a:solidFill>
          <a:ln/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578" y="4656336"/>
            <a:ext cx="5380137" cy="1391543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314799" y="5163146"/>
            <a:ext cx="127595" cy="3779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958"/>
              </a:lnSpc>
            </a:pPr>
            <a:r>
              <a:rPr lang="en-US" sz="1833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3</a:t>
            </a:r>
            <a:endParaRPr lang="en-US" sz="1833" dirty="0"/>
          </a:p>
        </p:txBody>
      </p:sp>
      <p:sp>
        <p:nvSpPr>
          <p:cNvPr id="15" name="Text 10"/>
          <p:cNvSpPr/>
          <p:nvPr/>
        </p:nvSpPr>
        <p:spPr>
          <a:xfrm>
            <a:off x="6257727" y="4845348"/>
            <a:ext cx="236269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Availability</a:t>
            </a:r>
            <a:endParaRPr lang="en-US" sz="1833" dirty="0"/>
          </a:p>
        </p:txBody>
      </p:sp>
      <p:sp>
        <p:nvSpPr>
          <p:cNvPr id="16" name="Text 11"/>
          <p:cNvSpPr/>
          <p:nvPr/>
        </p:nvSpPr>
        <p:spPr>
          <a:xfrm>
            <a:off x="6257727" y="5254030"/>
            <a:ext cx="5083770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High availability features ensure continuous database operation, minimizing downtime and disruptions.</a:t>
            </a:r>
            <a:endParaRPr lang="en-US" sz="1458" dirty="0"/>
          </a:p>
        </p:txBody>
      </p:sp>
      <p:pic>
        <p:nvPicPr>
          <p:cNvPr id="17" name="Picture 16" descr="AWS Logo Services in Nagpur | ID: 23826076030">
            <a:extLst>
              <a:ext uri="{FF2B5EF4-FFF2-40B4-BE49-F238E27FC236}">
                <a16:creationId xmlns:a16="http://schemas.microsoft.com/office/drawing/2014/main" id="{CD40DDE1-9ED1-446E-8CA4-E383B47B89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8393" y="137311"/>
            <a:ext cx="1371600" cy="1211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B64674B3-5798-48F3-3FF0-F0F24E0C4B95}"/>
              </a:ext>
            </a:extLst>
          </p:cNvPr>
          <p:cNvSpPr/>
          <p:nvPr/>
        </p:nvSpPr>
        <p:spPr>
          <a:xfrm>
            <a:off x="0" y="6449517"/>
            <a:ext cx="12192000" cy="412955"/>
          </a:xfrm>
          <a:prstGeom prst="rect">
            <a:avLst/>
          </a:prstGeom>
          <a:solidFill>
            <a:srgbClr val="080E26">
              <a:alpha val="9882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57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053509" y="599480"/>
            <a:ext cx="6656983" cy="8092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167"/>
              </a:lnSpc>
            </a:pPr>
            <a:r>
              <a:rPr lang="en-US" sz="2542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Real-world Data and Statistics on Cloud Adoption</a:t>
            </a:r>
            <a:endParaRPr lang="en-US" sz="2542" dirty="0"/>
          </a:p>
        </p:txBody>
      </p:sp>
      <p:sp>
        <p:nvSpPr>
          <p:cNvPr id="4" name="Text 1"/>
          <p:cNvSpPr/>
          <p:nvPr/>
        </p:nvSpPr>
        <p:spPr>
          <a:xfrm>
            <a:off x="5053509" y="1683743"/>
            <a:ext cx="6656983" cy="4539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3542"/>
              </a:lnSpc>
            </a:pPr>
            <a:r>
              <a:rPr lang="en-US" sz="3542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80%</a:t>
            </a:r>
            <a:endParaRPr lang="en-US" sz="3542" dirty="0"/>
          </a:p>
        </p:txBody>
      </p:sp>
      <p:sp>
        <p:nvSpPr>
          <p:cNvPr id="5" name="Text 2"/>
          <p:cNvSpPr/>
          <p:nvPr/>
        </p:nvSpPr>
        <p:spPr>
          <a:xfrm>
            <a:off x="7498457" y="2309515"/>
            <a:ext cx="1767086" cy="202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1583"/>
              </a:lnSpc>
            </a:pPr>
            <a:r>
              <a:rPr lang="en-US" sz="12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Cloud Market Share</a:t>
            </a:r>
            <a:endParaRPr lang="en-US" sz="1250" dirty="0"/>
          </a:p>
        </p:txBody>
      </p:sp>
      <p:sp>
        <p:nvSpPr>
          <p:cNvPr id="6" name="Text 3"/>
          <p:cNvSpPr/>
          <p:nvPr/>
        </p:nvSpPr>
        <p:spPr>
          <a:xfrm>
            <a:off x="5053509" y="2594173"/>
            <a:ext cx="6656983" cy="2201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1708"/>
              </a:lnSpc>
            </a:pPr>
            <a:r>
              <a:rPr lang="en-US" sz="1042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The cloud market is rapidly expanding, with Amazon Web Services (AWS) holding the largest market share.</a:t>
            </a:r>
            <a:endParaRPr lang="en-US" sz="1042" dirty="0"/>
          </a:p>
        </p:txBody>
      </p:sp>
      <p:sp>
        <p:nvSpPr>
          <p:cNvPr id="7" name="Text 4"/>
          <p:cNvSpPr/>
          <p:nvPr/>
        </p:nvSpPr>
        <p:spPr>
          <a:xfrm>
            <a:off x="5053509" y="3295750"/>
            <a:ext cx="6656983" cy="4539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3542"/>
              </a:lnSpc>
            </a:pPr>
            <a:r>
              <a:rPr lang="en-US" sz="3542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50%</a:t>
            </a:r>
            <a:endParaRPr lang="en-US" sz="3542" dirty="0"/>
          </a:p>
        </p:txBody>
      </p:sp>
      <p:sp>
        <p:nvSpPr>
          <p:cNvPr id="8" name="Text 5"/>
          <p:cNvSpPr/>
          <p:nvPr/>
        </p:nvSpPr>
        <p:spPr>
          <a:xfrm>
            <a:off x="7572673" y="3921522"/>
            <a:ext cx="1618556" cy="202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1583"/>
              </a:lnSpc>
            </a:pPr>
            <a:r>
              <a:rPr lang="en-US" sz="12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Cost Savings</a:t>
            </a:r>
            <a:endParaRPr lang="en-US" sz="1250" dirty="0"/>
          </a:p>
        </p:txBody>
      </p:sp>
      <p:sp>
        <p:nvSpPr>
          <p:cNvPr id="9" name="Text 6"/>
          <p:cNvSpPr/>
          <p:nvPr/>
        </p:nvSpPr>
        <p:spPr>
          <a:xfrm>
            <a:off x="5053509" y="4206181"/>
            <a:ext cx="6656983" cy="4403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708"/>
              </a:lnSpc>
            </a:pPr>
            <a:r>
              <a:rPr lang="en-US" sz="1042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Organizations are seeing significant cost savings by migrating to the cloud, leveraging pay-as-you-go models.</a:t>
            </a:r>
            <a:endParaRPr lang="en-US" sz="1042" dirty="0"/>
          </a:p>
        </p:txBody>
      </p:sp>
      <p:sp>
        <p:nvSpPr>
          <p:cNvPr id="10" name="Text 7"/>
          <p:cNvSpPr/>
          <p:nvPr/>
        </p:nvSpPr>
        <p:spPr>
          <a:xfrm>
            <a:off x="5053509" y="5127923"/>
            <a:ext cx="6656983" cy="4539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3542"/>
              </a:lnSpc>
            </a:pPr>
            <a:r>
              <a:rPr lang="en-US" sz="3542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90%</a:t>
            </a:r>
            <a:endParaRPr lang="en-US" sz="3542" dirty="0"/>
          </a:p>
        </p:txBody>
      </p:sp>
      <p:sp>
        <p:nvSpPr>
          <p:cNvPr id="11" name="Text 8"/>
          <p:cNvSpPr/>
          <p:nvPr/>
        </p:nvSpPr>
        <p:spPr>
          <a:xfrm>
            <a:off x="7572673" y="5753695"/>
            <a:ext cx="1618556" cy="202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1583"/>
              </a:lnSpc>
            </a:pPr>
            <a:r>
              <a:rPr lang="en-US" sz="12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Increased Agility</a:t>
            </a:r>
            <a:endParaRPr lang="en-US" sz="1250" dirty="0"/>
          </a:p>
        </p:txBody>
      </p:sp>
      <p:sp>
        <p:nvSpPr>
          <p:cNvPr id="12" name="Text 9"/>
          <p:cNvSpPr/>
          <p:nvPr/>
        </p:nvSpPr>
        <p:spPr>
          <a:xfrm>
            <a:off x="5053509" y="6038354"/>
            <a:ext cx="6656983" cy="2201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1708"/>
              </a:lnSpc>
            </a:pPr>
            <a:r>
              <a:rPr lang="en-US" sz="1042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Cloud adoption has allowed businesses to become more agile and responsive to changing market demands.</a:t>
            </a:r>
            <a:endParaRPr lang="en-US" sz="1042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01B0A76-9109-505F-04E3-A86DE8F49E96}"/>
              </a:ext>
            </a:extLst>
          </p:cNvPr>
          <p:cNvSpPr/>
          <p:nvPr/>
        </p:nvSpPr>
        <p:spPr>
          <a:xfrm>
            <a:off x="4572000" y="6445045"/>
            <a:ext cx="7620000" cy="412955"/>
          </a:xfrm>
          <a:prstGeom prst="rect">
            <a:avLst/>
          </a:prstGeom>
          <a:solidFill>
            <a:srgbClr val="080E26">
              <a:alpha val="9882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88069" y="462161"/>
            <a:ext cx="5476082" cy="5250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125"/>
              </a:lnSpc>
            </a:pPr>
            <a:r>
              <a:rPr lang="en-US" sz="3292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Cost-Effectiveness</a:t>
            </a:r>
            <a:endParaRPr lang="en-US" sz="3292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0352" y="1323182"/>
            <a:ext cx="1363167" cy="123666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293765" y="1933675"/>
            <a:ext cx="96342" cy="3360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625"/>
              </a:lnSpc>
            </a:pPr>
            <a:r>
              <a:rPr lang="en-US" sz="1625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1</a:t>
            </a:r>
            <a:endParaRPr lang="en-US" sz="1625" dirty="0"/>
          </a:p>
        </p:txBody>
      </p:sp>
      <p:sp>
        <p:nvSpPr>
          <p:cNvPr id="5" name="Text 2"/>
          <p:cNvSpPr/>
          <p:nvPr/>
        </p:nvSpPr>
        <p:spPr>
          <a:xfrm>
            <a:off x="4191496" y="1625501"/>
            <a:ext cx="2953246" cy="2625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42"/>
              </a:lnSpc>
            </a:pPr>
            <a:r>
              <a:rPr lang="en-US" sz="1625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Reduced Infrastructure Costs</a:t>
            </a:r>
            <a:endParaRPr lang="en-US" sz="1625" dirty="0"/>
          </a:p>
        </p:txBody>
      </p:sp>
      <p:sp>
        <p:nvSpPr>
          <p:cNvPr id="6" name="Text 3"/>
          <p:cNvSpPr/>
          <p:nvPr/>
        </p:nvSpPr>
        <p:spPr>
          <a:xfrm>
            <a:off x="4191496" y="1988841"/>
            <a:ext cx="3697883" cy="2686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83"/>
              </a:lnSpc>
            </a:pPr>
            <a:r>
              <a:rPr lang="en-US" sz="1292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Lower hardware and maintenance expenses.</a:t>
            </a:r>
            <a:endParaRPr lang="en-US" sz="1292" dirty="0"/>
          </a:p>
        </p:txBody>
      </p:sp>
      <p:sp>
        <p:nvSpPr>
          <p:cNvPr id="7" name="Shape 4"/>
          <p:cNvSpPr/>
          <p:nvPr/>
        </p:nvSpPr>
        <p:spPr>
          <a:xfrm>
            <a:off x="4065489" y="2572842"/>
            <a:ext cx="7496473" cy="9525"/>
          </a:xfrm>
          <a:prstGeom prst="roundRect">
            <a:avLst>
              <a:gd name="adj" fmla="val 740878"/>
            </a:avLst>
          </a:prstGeom>
          <a:solidFill>
            <a:srgbClr val="414A70"/>
          </a:solidFill>
          <a:ln/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8819" y="2601814"/>
            <a:ext cx="2726333" cy="1236663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278287" y="3052069"/>
            <a:ext cx="127298" cy="3360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625"/>
              </a:lnSpc>
            </a:pPr>
            <a:r>
              <a:rPr lang="en-US" sz="1625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2</a:t>
            </a:r>
            <a:endParaRPr lang="en-US" sz="1625" dirty="0"/>
          </a:p>
        </p:txBody>
      </p:sp>
      <p:sp>
        <p:nvSpPr>
          <p:cNvPr id="10" name="Text 6"/>
          <p:cNvSpPr/>
          <p:nvPr/>
        </p:nvSpPr>
        <p:spPr>
          <a:xfrm>
            <a:off x="4873129" y="2904133"/>
            <a:ext cx="3120232" cy="2625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42"/>
              </a:lnSpc>
            </a:pPr>
            <a:r>
              <a:rPr lang="en-US" sz="1625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Optimized Resource Utilization</a:t>
            </a:r>
            <a:endParaRPr lang="en-US" sz="1625" dirty="0"/>
          </a:p>
        </p:txBody>
      </p:sp>
      <p:sp>
        <p:nvSpPr>
          <p:cNvPr id="11" name="Text 7"/>
          <p:cNvSpPr/>
          <p:nvPr/>
        </p:nvSpPr>
        <p:spPr>
          <a:xfrm>
            <a:off x="4873129" y="3267472"/>
            <a:ext cx="3120232" cy="2686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83"/>
              </a:lnSpc>
            </a:pPr>
            <a:r>
              <a:rPr lang="en-US" sz="1292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Allocate resources efficiently.</a:t>
            </a:r>
            <a:endParaRPr lang="en-US" sz="1292" dirty="0"/>
          </a:p>
        </p:txBody>
      </p:sp>
      <p:sp>
        <p:nvSpPr>
          <p:cNvPr id="12" name="Shape 8"/>
          <p:cNvSpPr/>
          <p:nvPr/>
        </p:nvSpPr>
        <p:spPr>
          <a:xfrm>
            <a:off x="4747121" y="3851473"/>
            <a:ext cx="6814840" cy="9525"/>
          </a:xfrm>
          <a:prstGeom prst="roundRect">
            <a:avLst>
              <a:gd name="adj" fmla="val 740878"/>
            </a:avLst>
          </a:prstGeom>
          <a:solidFill>
            <a:schemeClr val="tx2">
              <a:lumMod val="50000"/>
            </a:schemeClr>
          </a:solidFill>
          <a:ln/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7186" y="3880445"/>
            <a:ext cx="4089598" cy="1236663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283942" y="4330701"/>
            <a:ext cx="115987" cy="3360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625"/>
              </a:lnSpc>
            </a:pPr>
            <a:r>
              <a:rPr lang="en-US" sz="1625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3</a:t>
            </a:r>
            <a:endParaRPr lang="en-US" sz="1625" dirty="0"/>
          </a:p>
        </p:txBody>
      </p:sp>
      <p:sp>
        <p:nvSpPr>
          <p:cNvPr id="15" name="Text 10"/>
          <p:cNvSpPr/>
          <p:nvPr/>
        </p:nvSpPr>
        <p:spPr>
          <a:xfrm>
            <a:off x="5554762" y="4182765"/>
            <a:ext cx="2286893" cy="2625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42"/>
              </a:lnSpc>
            </a:pPr>
            <a:r>
              <a:rPr lang="en-US" sz="1625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Increased Productivity</a:t>
            </a:r>
            <a:endParaRPr lang="en-US" sz="1625" dirty="0"/>
          </a:p>
        </p:txBody>
      </p:sp>
      <p:sp>
        <p:nvSpPr>
          <p:cNvPr id="16" name="Text 11"/>
          <p:cNvSpPr/>
          <p:nvPr/>
        </p:nvSpPr>
        <p:spPr>
          <a:xfrm>
            <a:off x="5554762" y="4546105"/>
            <a:ext cx="4606032" cy="2686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83"/>
              </a:lnSpc>
            </a:pPr>
            <a:r>
              <a:rPr lang="en-US" sz="1292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Streamline workflows and improve developer efficiency.</a:t>
            </a:r>
            <a:endParaRPr lang="en-US" sz="1292" dirty="0"/>
          </a:p>
        </p:txBody>
      </p:sp>
      <p:sp>
        <p:nvSpPr>
          <p:cNvPr id="17" name="Shape 12"/>
          <p:cNvSpPr/>
          <p:nvPr/>
        </p:nvSpPr>
        <p:spPr>
          <a:xfrm>
            <a:off x="5428754" y="5130106"/>
            <a:ext cx="6133207" cy="9525"/>
          </a:xfrm>
          <a:prstGeom prst="roundRect">
            <a:avLst>
              <a:gd name="adj" fmla="val 740878"/>
            </a:avLst>
          </a:prstGeom>
          <a:solidFill>
            <a:srgbClr val="414A70"/>
          </a:solidFill>
          <a:ln/>
        </p:spPr>
      </p:sp>
      <p:pic>
        <p:nvPicPr>
          <p:cNvPr id="1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5553" y="5159078"/>
            <a:ext cx="5452765" cy="1236663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3277692" y="5609332"/>
            <a:ext cx="128389" cy="3360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625"/>
              </a:lnSpc>
            </a:pPr>
            <a:r>
              <a:rPr lang="en-US" sz="1625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4</a:t>
            </a:r>
            <a:endParaRPr lang="en-US" sz="1625" dirty="0"/>
          </a:p>
        </p:txBody>
      </p:sp>
      <p:sp>
        <p:nvSpPr>
          <p:cNvPr id="20" name="Text 14"/>
          <p:cNvSpPr/>
          <p:nvPr/>
        </p:nvSpPr>
        <p:spPr>
          <a:xfrm>
            <a:off x="6236295" y="5327055"/>
            <a:ext cx="2978051" cy="2625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42"/>
              </a:lnSpc>
            </a:pPr>
            <a:r>
              <a:rPr lang="en-US" sz="1625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Improved Business Outcomes</a:t>
            </a:r>
            <a:endParaRPr lang="en-US" sz="1625" dirty="0"/>
          </a:p>
        </p:txBody>
      </p:sp>
      <p:sp>
        <p:nvSpPr>
          <p:cNvPr id="21" name="Text 15"/>
          <p:cNvSpPr/>
          <p:nvPr/>
        </p:nvSpPr>
        <p:spPr>
          <a:xfrm>
            <a:off x="6236295" y="5690395"/>
            <a:ext cx="5199658" cy="5373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083"/>
              </a:lnSpc>
            </a:pPr>
            <a:r>
              <a:rPr lang="en-US" sz="1292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Enhanced security, scalability, and performance drive business growth.</a:t>
            </a:r>
            <a:endParaRPr lang="en-US" sz="1292" dirty="0"/>
          </a:p>
        </p:txBody>
      </p:sp>
      <p:pic>
        <p:nvPicPr>
          <p:cNvPr id="23" name="Picture 22" descr="AWS Logo Services in Nagpur | ID: 23826076030">
            <a:extLst>
              <a:ext uri="{FF2B5EF4-FFF2-40B4-BE49-F238E27FC236}">
                <a16:creationId xmlns:a16="http://schemas.microsoft.com/office/drawing/2014/main" id="{CD40DDE1-9ED1-446E-8CA4-E383B47B89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7355" y="0"/>
            <a:ext cx="1371600" cy="1211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53EE2564-CFE7-15C0-AB6F-1B690309FDC1}"/>
              </a:ext>
            </a:extLst>
          </p:cNvPr>
          <p:cNvSpPr/>
          <p:nvPr/>
        </p:nvSpPr>
        <p:spPr>
          <a:xfrm>
            <a:off x="0" y="6445045"/>
            <a:ext cx="12192000" cy="412955"/>
          </a:xfrm>
          <a:prstGeom prst="rect">
            <a:avLst/>
          </a:prstGeom>
          <a:solidFill>
            <a:srgbClr val="080E26">
              <a:alpha val="9882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3179" y="673001"/>
            <a:ext cx="10865644" cy="11146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4375"/>
              </a:lnSpc>
            </a:pPr>
            <a:r>
              <a:rPr lang="en-US" sz="35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Challenges, Lessons Learned, and Future Enhancements</a:t>
            </a:r>
            <a:endParaRPr lang="en-US" sz="3500" dirty="0"/>
          </a:p>
        </p:txBody>
      </p:sp>
      <p:sp>
        <p:nvSpPr>
          <p:cNvPr id="3" name="Shape 1"/>
          <p:cNvSpPr/>
          <p:nvPr/>
        </p:nvSpPr>
        <p:spPr>
          <a:xfrm>
            <a:off x="663178" y="2166541"/>
            <a:ext cx="1810842" cy="1074242"/>
          </a:xfrm>
          <a:prstGeom prst="roundRect">
            <a:avLst>
              <a:gd name="adj" fmla="val 2646"/>
            </a:avLst>
          </a:prstGeom>
          <a:solidFill>
            <a:srgbClr val="2B2952"/>
          </a:solidFill>
          <a:ln/>
        </p:spPr>
      </p:sp>
      <p:sp>
        <p:nvSpPr>
          <p:cNvPr id="4" name="Text 2"/>
          <p:cNvSpPr/>
          <p:nvPr/>
        </p:nvSpPr>
        <p:spPr>
          <a:xfrm>
            <a:off x="852587" y="2514203"/>
            <a:ext cx="92373" cy="3789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958"/>
              </a:lnSpc>
            </a:pPr>
            <a:r>
              <a:rPr lang="en-US" sz="1833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1</a:t>
            </a:r>
            <a:endParaRPr lang="en-US" sz="1833" dirty="0"/>
          </a:p>
        </p:txBody>
      </p:sp>
      <p:sp>
        <p:nvSpPr>
          <p:cNvPr id="5" name="Text 3"/>
          <p:cNvSpPr/>
          <p:nvPr/>
        </p:nvSpPr>
        <p:spPr>
          <a:xfrm>
            <a:off x="2663429" y="2355949"/>
            <a:ext cx="2229148" cy="2786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167"/>
              </a:lnSpc>
            </a:pPr>
            <a:r>
              <a:rPr lang="en-US" sz="17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Security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2663429" y="2748161"/>
            <a:ext cx="7464723" cy="3032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Ensuring strong security measures to protect sensitive data and applications in the cloud.</a:t>
            </a:r>
            <a:endParaRPr lang="en-US" sz="1458" dirty="0"/>
          </a:p>
        </p:txBody>
      </p:sp>
      <p:sp>
        <p:nvSpPr>
          <p:cNvPr id="7" name="Shape 5"/>
          <p:cNvSpPr/>
          <p:nvPr/>
        </p:nvSpPr>
        <p:spPr>
          <a:xfrm>
            <a:off x="2568674" y="3228082"/>
            <a:ext cx="8865493" cy="12700"/>
          </a:xfrm>
          <a:prstGeom prst="roundRect">
            <a:avLst>
              <a:gd name="adj" fmla="val 223799"/>
            </a:avLst>
          </a:prstGeom>
          <a:solidFill>
            <a:srgbClr val="44426B"/>
          </a:solidFill>
          <a:ln/>
        </p:spPr>
      </p:sp>
      <p:sp>
        <p:nvSpPr>
          <p:cNvPr id="8" name="Shape 6"/>
          <p:cNvSpPr/>
          <p:nvPr/>
        </p:nvSpPr>
        <p:spPr>
          <a:xfrm>
            <a:off x="663178" y="3335437"/>
            <a:ext cx="3621782" cy="1377454"/>
          </a:xfrm>
          <a:prstGeom prst="roundRect">
            <a:avLst>
              <a:gd name="adj" fmla="val 2063"/>
            </a:avLst>
          </a:prstGeom>
          <a:solidFill>
            <a:srgbClr val="2B2952"/>
          </a:solidFill>
          <a:ln/>
        </p:spPr>
      </p:sp>
      <p:sp>
        <p:nvSpPr>
          <p:cNvPr id="9" name="Text 7"/>
          <p:cNvSpPr/>
          <p:nvPr/>
        </p:nvSpPr>
        <p:spPr>
          <a:xfrm>
            <a:off x="852587" y="3834706"/>
            <a:ext cx="147737" cy="3789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958"/>
              </a:lnSpc>
            </a:pPr>
            <a:r>
              <a:rPr lang="en-US" sz="1833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2</a:t>
            </a:r>
            <a:endParaRPr lang="en-US" sz="1833" dirty="0"/>
          </a:p>
        </p:txBody>
      </p:sp>
      <p:sp>
        <p:nvSpPr>
          <p:cNvPr id="10" name="Text 8"/>
          <p:cNvSpPr/>
          <p:nvPr/>
        </p:nvSpPr>
        <p:spPr>
          <a:xfrm>
            <a:off x="4474369" y="3524845"/>
            <a:ext cx="2230735" cy="2786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167"/>
              </a:lnSpc>
            </a:pPr>
            <a:r>
              <a:rPr lang="en-US" sz="17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Cost Optimization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4474370" y="3917057"/>
            <a:ext cx="6865044" cy="6064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Optimizing resource usage and implementing cost-effective solutions for long-term sustainability.</a:t>
            </a:r>
            <a:endParaRPr lang="en-US" sz="1458" dirty="0"/>
          </a:p>
        </p:txBody>
      </p:sp>
      <p:sp>
        <p:nvSpPr>
          <p:cNvPr id="12" name="Shape 10"/>
          <p:cNvSpPr/>
          <p:nvPr/>
        </p:nvSpPr>
        <p:spPr>
          <a:xfrm>
            <a:off x="4379615" y="4700191"/>
            <a:ext cx="7054553" cy="12700"/>
          </a:xfrm>
          <a:prstGeom prst="roundRect">
            <a:avLst>
              <a:gd name="adj" fmla="val 223799"/>
            </a:avLst>
          </a:prstGeom>
          <a:solidFill>
            <a:srgbClr val="44426B"/>
          </a:solidFill>
          <a:ln/>
        </p:spPr>
      </p:sp>
      <p:sp>
        <p:nvSpPr>
          <p:cNvPr id="13" name="Shape 11"/>
          <p:cNvSpPr/>
          <p:nvPr/>
        </p:nvSpPr>
        <p:spPr>
          <a:xfrm>
            <a:off x="663178" y="4807546"/>
            <a:ext cx="5432822" cy="1377454"/>
          </a:xfrm>
          <a:prstGeom prst="roundRect">
            <a:avLst>
              <a:gd name="adj" fmla="val 2063"/>
            </a:avLst>
          </a:prstGeom>
          <a:solidFill>
            <a:srgbClr val="2B2952"/>
          </a:solidFill>
          <a:ln/>
        </p:spPr>
      </p:sp>
      <p:sp>
        <p:nvSpPr>
          <p:cNvPr id="14" name="Text 12"/>
          <p:cNvSpPr/>
          <p:nvPr/>
        </p:nvSpPr>
        <p:spPr>
          <a:xfrm>
            <a:off x="852587" y="5306814"/>
            <a:ext cx="151805" cy="3789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958"/>
              </a:lnSpc>
            </a:pPr>
            <a:r>
              <a:rPr lang="en-US" sz="1833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3</a:t>
            </a:r>
            <a:endParaRPr lang="en-US" sz="1833" dirty="0"/>
          </a:p>
        </p:txBody>
      </p:sp>
      <p:sp>
        <p:nvSpPr>
          <p:cNvPr id="15" name="Text 13"/>
          <p:cNvSpPr/>
          <p:nvPr/>
        </p:nvSpPr>
        <p:spPr>
          <a:xfrm>
            <a:off x="6285409" y="4996954"/>
            <a:ext cx="3130153" cy="2786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167"/>
              </a:lnSpc>
            </a:pPr>
            <a:r>
              <a:rPr lang="en-US" sz="17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Continuous Improvement</a:t>
            </a: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6285408" y="5389166"/>
            <a:ext cx="5054005" cy="6064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Monitoring performance, identifying areas for improvement, and implementing new features and technologies.</a:t>
            </a:r>
            <a:endParaRPr lang="en-US" sz="1458" dirty="0"/>
          </a:p>
        </p:txBody>
      </p:sp>
      <p:sp>
        <p:nvSpPr>
          <p:cNvPr id="18" name="Freeform 14"/>
          <p:cNvSpPr/>
          <p:nvPr/>
        </p:nvSpPr>
        <p:spPr>
          <a:xfrm>
            <a:off x="1568599" y="3436357"/>
            <a:ext cx="1410575" cy="1115774"/>
          </a:xfrm>
          <a:custGeom>
            <a:avLst/>
            <a:gdLst/>
            <a:ahLst/>
            <a:cxnLst/>
            <a:rect l="l" t="t" r="r" b="b"/>
            <a:pathLst>
              <a:path w="2758304" h="3162538">
                <a:moveTo>
                  <a:pt x="0" y="0"/>
                </a:moveTo>
                <a:lnTo>
                  <a:pt x="2758304" y="0"/>
                </a:lnTo>
                <a:lnTo>
                  <a:pt x="2758304" y="3162538"/>
                </a:lnTo>
                <a:lnTo>
                  <a:pt x="0" y="31625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20" name="Freeform 15"/>
          <p:cNvSpPr/>
          <p:nvPr/>
        </p:nvSpPr>
        <p:spPr>
          <a:xfrm>
            <a:off x="1769837" y="4878970"/>
            <a:ext cx="1356821" cy="1188046"/>
          </a:xfrm>
          <a:custGeom>
            <a:avLst/>
            <a:gdLst/>
            <a:ahLst/>
            <a:cxnLst/>
            <a:rect l="l" t="t" r="r" b="b"/>
            <a:pathLst>
              <a:path w="2667793" h="3334741">
                <a:moveTo>
                  <a:pt x="0" y="0"/>
                </a:moveTo>
                <a:lnTo>
                  <a:pt x="2667792" y="0"/>
                </a:lnTo>
                <a:lnTo>
                  <a:pt x="2667792" y="3334741"/>
                </a:lnTo>
                <a:lnTo>
                  <a:pt x="0" y="33347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21" name="Freeform 7"/>
          <p:cNvSpPr/>
          <p:nvPr/>
        </p:nvSpPr>
        <p:spPr>
          <a:xfrm>
            <a:off x="1377959" y="2326590"/>
            <a:ext cx="707739" cy="781361"/>
          </a:xfrm>
          <a:custGeom>
            <a:avLst/>
            <a:gdLst/>
            <a:ahLst/>
            <a:cxnLst/>
            <a:rect l="l" t="t" r="r" b="b"/>
            <a:pathLst>
              <a:path w="1727426" h="1727426">
                <a:moveTo>
                  <a:pt x="0" y="0"/>
                </a:moveTo>
                <a:lnTo>
                  <a:pt x="1727426" y="0"/>
                </a:lnTo>
                <a:lnTo>
                  <a:pt x="1727426" y="1727426"/>
                </a:lnTo>
                <a:lnTo>
                  <a:pt x="0" y="172742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pic>
        <p:nvPicPr>
          <p:cNvPr id="22" name="Picture 21" descr="AWS Logo Services in Nagpur | ID: 23826076030">
            <a:extLst>
              <a:ext uri="{FF2B5EF4-FFF2-40B4-BE49-F238E27FC236}">
                <a16:creationId xmlns:a16="http://schemas.microsoft.com/office/drawing/2014/main" id="{CD40DDE1-9ED1-446E-8CA4-E383B47B89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2639" y="177694"/>
            <a:ext cx="1371600" cy="1211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ED84881E-AA9B-10D3-683C-8CF082AE6985}"/>
              </a:ext>
            </a:extLst>
          </p:cNvPr>
          <p:cNvSpPr/>
          <p:nvPr/>
        </p:nvSpPr>
        <p:spPr>
          <a:xfrm>
            <a:off x="0" y="6445045"/>
            <a:ext cx="12192000" cy="412955"/>
          </a:xfrm>
          <a:prstGeom prst="rect">
            <a:avLst/>
          </a:prstGeom>
          <a:solidFill>
            <a:srgbClr val="080E26">
              <a:alpha val="9882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61492" y="2091730"/>
            <a:ext cx="6297018" cy="11812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4625"/>
              </a:lnSpc>
            </a:pPr>
            <a:r>
              <a:rPr lang="en-US" sz="3708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Conclusion and Key Takeaways</a:t>
            </a:r>
            <a:endParaRPr lang="en-US" sz="3708" dirty="0"/>
          </a:p>
        </p:txBody>
      </p:sp>
      <p:sp>
        <p:nvSpPr>
          <p:cNvPr id="4" name="Text 1"/>
          <p:cNvSpPr/>
          <p:nvPr/>
        </p:nvSpPr>
        <p:spPr>
          <a:xfrm>
            <a:off x="661492" y="3556496"/>
            <a:ext cx="6297018" cy="12096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Our innovative VPC deployment approach using AWS offers a comprehensive solution for enhancing network security, scalability, and efficiency. It empowers organizations to confidently deploy and manage their critical applications in the cloud with confidence.</a:t>
            </a:r>
            <a:endParaRPr lang="en-US" sz="1458" dirty="0"/>
          </a:p>
        </p:txBody>
      </p:sp>
      <p:pic>
        <p:nvPicPr>
          <p:cNvPr id="5" name="Picture 4" descr="AWS Logo Services in Nagpur | ID: 23826076030">
            <a:extLst>
              <a:ext uri="{FF2B5EF4-FFF2-40B4-BE49-F238E27FC236}">
                <a16:creationId xmlns:a16="http://schemas.microsoft.com/office/drawing/2014/main" id="{CD40DDE1-9ED1-446E-8CA4-E383B47B89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492" y="315854"/>
            <a:ext cx="1371600" cy="1211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9490EED-D3F6-1F80-5D68-05276D85FA36}"/>
              </a:ext>
            </a:extLst>
          </p:cNvPr>
          <p:cNvSpPr/>
          <p:nvPr/>
        </p:nvSpPr>
        <p:spPr>
          <a:xfrm>
            <a:off x="0" y="6445045"/>
            <a:ext cx="12192000" cy="412955"/>
          </a:xfrm>
          <a:prstGeom prst="rect">
            <a:avLst/>
          </a:prstGeom>
          <a:solidFill>
            <a:srgbClr val="080E26">
              <a:alpha val="9882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5"/>
          <p:cNvSpPr txBox="1"/>
          <p:nvPr/>
        </p:nvSpPr>
        <p:spPr>
          <a:xfrm>
            <a:off x="741171" y="1656500"/>
            <a:ext cx="10746735" cy="23769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9348"/>
              </a:lnSpc>
            </a:pPr>
            <a:r>
              <a:rPr lang="en-US" sz="13820" b="1" spc="843" dirty="0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Thank You!</a:t>
            </a:r>
          </a:p>
        </p:txBody>
      </p:sp>
      <p:sp>
        <p:nvSpPr>
          <p:cNvPr id="3" name="Freeform 6"/>
          <p:cNvSpPr/>
          <p:nvPr/>
        </p:nvSpPr>
        <p:spPr>
          <a:xfrm>
            <a:off x="1715" y="0"/>
            <a:ext cx="1862359" cy="2081454"/>
          </a:xfrm>
          <a:custGeom>
            <a:avLst/>
            <a:gdLst/>
            <a:ahLst/>
            <a:cxnLst/>
            <a:rect l="l" t="t" r="r" b="b"/>
            <a:pathLst>
              <a:path w="2651835" h="2651835">
                <a:moveTo>
                  <a:pt x="0" y="0"/>
                </a:moveTo>
                <a:lnTo>
                  <a:pt x="2651836" y="0"/>
                </a:lnTo>
                <a:lnTo>
                  <a:pt x="2651836" y="2651835"/>
                </a:lnTo>
                <a:lnTo>
                  <a:pt x="0" y="26518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6"/>
          <p:cNvSpPr/>
          <p:nvPr/>
        </p:nvSpPr>
        <p:spPr>
          <a:xfrm>
            <a:off x="10161989" y="103240"/>
            <a:ext cx="2030012" cy="2071621"/>
          </a:xfrm>
          <a:custGeom>
            <a:avLst/>
            <a:gdLst/>
            <a:ahLst/>
            <a:cxnLst/>
            <a:rect l="l" t="t" r="r" b="b"/>
            <a:pathLst>
              <a:path w="2651835" h="2651835">
                <a:moveTo>
                  <a:pt x="0" y="0"/>
                </a:moveTo>
                <a:lnTo>
                  <a:pt x="2651836" y="0"/>
                </a:lnTo>
                <a:lnTo>
                  <a:pt x="2651836" y="2651835"/>
                </a:lnTo>
                <a:lnTo>
                  <a:pt x="0" y="26518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pic>
        <p:nvPicPr>
          <p:cNvPr id="5" name="Picture 4" descr="AWS Logo Services in Nagpur | ID: 23826076030">
            <a:extLst>
              <a:ext uri="{FF2B5EF4-FFF2-40B4-BE49-F238E27FC236}">
                <a16:creationId xmlns:a16="http://schemas.microsoft.com/office/drawing/2014/main" id="{CD40DDE1-9ED1-446E-8CA4-E383B47B89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1195" y="103240"/>
            <a:ext cx="1371600" cy="1211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A472019-7BA1-2E22-2BE1-F64272EDE146}"/>
              </a:ext>
            </a:extLst>
          </p:cNvPr>
          <p:cNvSpPr/>
          <p:nvPr/>
        </p:nvSpPr>
        <p:spPr>
          <a:xfrm>
            <a:off x="0" y="6445045"/>
            <a:ext cx="12192000" cy="412955"/>
          </a:xfrm>
          <a:prstGeom prst="rect">
            <a:avLst/>
          </a:prstGeom>
          <a:solidFill>
            <a:srgbClr val="080E26">
              <a:alpha val="9882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72947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0031" y="1889423"/>
            <a:ext cx="6545362" cy="5715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500"/>
              </a:lnSpc>
            </a:pPr>
            <a:r>
              <a:rPr lang="en-US" sz="3583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Challenges of Standard VPCs</a:t>
            </a:r>
            <a:endParaRPr lang="en-US" sz="3583" dirty="0"/>
          </a:p>
        </p:txBody>
      </p:sp>
      <p:sp>
        <p:nvSpPr>
          <p:cNvPr id="3" name="Text 1"/>
          <p:cNvSpPr/>
          <p:nvPr/>
        </p:nvSpPr>
        <p:spPr>
          <a:xfrm>
            <a:off x="720031" y="2975173"/>
            <a:ext cx="2286000" cy="2857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50"/>
              </a:lnSpc>
            </a:pPr>
            <a:r>
              <a:rPr lang="en-US" sz="1792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Security Concerns</a:t>
            </a:r>
            <a:endParaRPr lang="en-US" sz="1792" dirty="0"/>
          </a:p>
        </p:txBody>
      </p:sp>
      <p:sp>
        <p:nvSpPr>
          <p:cNvPr id="4" name="Text 2"/>
          <p:cNvSpPr/>
          <p:nvPr/>
        </p:nvSpPr>
        <p:spPr>
          <a:xfrm>
            <a:off x="720031" y="3466604"/>
            <a:ext cx="3249018" cy="13168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583"/>
              </a:lnSpc>
            </a:pPr>
            <a:r>
              <a:rPr lang="en-US" sz="1583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Traditional VPCs often struggle with complex security configurations, making it difficult to manage and enforce access control policies.</a:t>
            </a:r>
            <a:endParaRPr lang="en-US" sz="1583" dirty="0"/>
          </a:p>
        </p:txBody>
      </p:sp>
      <p:sp>
        <p:nvSpPr>
          <p:cNvPr id="5" name="Text 3"/>
          <p:cNvSpPr/>
          <p:nvPr/>
        </p:nvSpPr>
        <p:spPr>
          <a:xfrm>
            <a:off x="4477246" y="2975173"/>
            <a:ext cx="2286000" cy="2857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50"/>
              </a:lnSpc>
            </a:pPr>
            <a:r>
              <a:rPr lang="en-US" sz="1792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Scalability Issues</a:t>
            </a:r>
            <a:endParaRPr lang="en-US" sz="1792" dirty="0"/>
          </a:p>
        </p:txBody>
      </p:sp>
      <p:sp>
        <p:nvSpPr>
          <p:cNvPr id="6" name="Text 4"/>
          <p:cNvSpPr/>
          <p:nvPr/>
        </p:nvSpPr>
        <p:spPr>
          <a:xfrm>
            <a:off x="4477246" y="3466604"/>
            <a:ext cx="3249018" cy="13168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583"/>
              </a:lnSpc>
            </a:pPr>
            <a:r>
              <a:rPr lang="en-US" sz="1583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Standard VPCs can encounter bottlenecks during peak usage, impacting application performance and user experience.</a:t>
            </a:r>
            <a:endParaRPr lang="en-US" sz="1583" dirty="0"/>
          </a:p>
        </p:txBody>
      </p:sp>
      <p:sp>
        <p:nvSpPr>
          <p:cNvPr id="7" name="Text 5"/>
          <p:cNvSpPr/>
          <p:nvPr/>
        </p:nvSpPr>
        <p:spPr>
          <a:xfrm>
            <a:off x="8234462" y="2975173"/>
            <a:ext cx="2793504" cy="2857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50"/>
              </a:lnSpc>
            </a:pPr>
            <a:r>
              <a:rPr lang="en-US" sz="1792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Performance Bottlenecks</a:t>
            </a:r>
            <a:endParaRPr lang="en-US" sz="1792" dirty="0"/>
          </a:p>
        </p:txBody>
      </p:sp>
      <p:sp>
        <p:nvSpPr>
          <p:cNvPr id="8" name="Text 6"/>
          <p:cNvSpPr/>
          <p:nvPr/>
        </p:nvSpPr>
        <p:spPr>
          <a:xfrm>
            <a:off x="8234462" y="3466604"/>
            <a:ext cx="3249018" cy="13168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583"/>
              </a:lnSpc>
            </a:pPr>
            <a:r>
              <a:rPr lang="en-US" sz="1583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Limited bandwidth and network optimization can lead to increased latency and slower data transfer, affecting user interactions.</a:t>
            </a:r>
            <a:endParaRPr lang="en-US" sz="1583" dirty="0"/>
          </a:p>
        </p:txBody>
      </p:sp>
      <p:pic>
        <p:nvPicPr>
          <p:cNvPr id="9" name="Picture 8" descr="AWS Logo Services in Nagpur | ID: 23826076030">
            <a:extLst>
              <a:ext uri="{FF2B5EF4-FFF2-40B4-BE49-F238E27FC236}">
                <a16:creationId xmlns:a16="http://schemas.microsoft.com/office/drawing/2014/main" id="{1945C24D-9B6B-4614-97D1-7FCB31D821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1881" y="109376"/>
            <a:ext cx="1371600" cy="1211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42F1BDF-2E70-8689-2799-BF7D142FDCBC}"/>
              </a:ext>
            </a:extLst>
          </p:cNvPr>
          <p:cNvSpPr/>
          <p:nvPr/>
        </p:nvSpPr>
        <p:spPr>
          <a:xfrm>
            <a:off x="4572000" y="6445045"/>
            <a:ext cx="7620000" cy="412955"/>
          </a:xfrm>
          <a:prstGeom prst="rect">
            <a:avLst/>
          </a:prstGeom>
          <a:solidFill>
            <a:srgbClr val="080E26">
              <a:alpha val="9882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0" y="0"/>
            <a:ext cx="457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01874" y="713879"/>
            <a:ext cx="6216253" cy="11142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4375"/>
              </a:lnSpc>
            </a:pPr>
            <a:r>
              <a:rPr lang="en-US" sz="35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Introducing Our Unique VPC Solution</a:t>
            </a:r>
            <a:endParaRPr lang="en-US" sz="3500" dirty="0"/>
          </a:p>
        </p:txBody>
      </p:sp>
      <p:sp>
        <p:nvSpPr>
          <p:cNvPr id="4" name="Shape 1"/>
          <p:cNvSpPr/>
          <p:nvPr/>
        </p:nvSpPr>
        <p:spPr>
          <a:xfrm>
            <a:off x="701873" y="2354362"/>
            <a:ext cx="350937" cy="350937"/>
          </a:xfrm>
          <a:prstGeom prst="roundRect">
            <a:avLst>
              <a:gd name="adj" fmla="val 24001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253332" y="2354362"/>
            <a:ext cx="2228156" cy="2785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167"/>
              </a:lnSpc>
            </a:pPr>
            <a:r>
              <a:rPr lang="en-US" sz="17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Simplified Security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1253332" y="2753122"/>
            <a:ext cx="2456458" cy="19246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500"/>
              </a:lnSpc>
            </a:pPr>
            <a:r>
              <a:rPr lang="en-US" sz="1542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Our solution prioritizes security by implementing a streamlined approach, ensuring robust access controls and threat prevention.</a:t>
            </a:r>
            <a:endParaRPr lang="en-US" sz="1542" dirty="0"/>
          </a:p>
        </p:txBody>
      </p:sp>
      <p:sp>
        <p:nvSpPr>
          <p:cNvPr id="7" name="Shape 4"/>
          <p:cNvSpPr/>
          <p:nvPr/>
        </p:nvSpPr>
        <p:spPr>
          <a:xfrm>
            <a:off x="3910310" y="2354362"/>
            <a:ext cx="350937" cy="350937"/>
          </a:xfrm>
          <a:prstGeom prst="roundRect">
            <a:avLst>
              <a:gd name="adj" fmla="val 24001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461769" y="2354362"/>
            <a:ext cx="2231331" cy="2785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167"/>
              </a:lnSpc>
            </a:pPr>
            <a:r>
              <a:rPr lang="en-US" sz="17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Enhanced Scalability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4461769" y="2753122"/>
            <a:ext cx="2456458" cy="16038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500"/>
              </a:lnSpc>
            </a:pPr>
            <a:r>
              <a:rPr lang="en-US" sz="1542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Our architecture is designed for high scalability, allowing your applications to grow seamlessly without compromising performance.</a:t>
            </a:r>
            <a:endParaRPr lang="en-US" sz="1542" dirty="0"/>
          </a:p>
        </p:txBody>
      </p:sp>
      <p:sp>
        <p:nvSpPr>
          <p:cNvPr id="10" name="Shape 7"/>
          <p:cNvSpPr/>
          <p:nvPr/>
        </p:nvSpPr>
        <p:spPr>
          <a:xfrm>
            <a:off x="701873" y="5103812"/>
            <a:ext cx="350937" cy="350937"/>
          </a:xfrm>
          <a:prstGeom prst="roundRect">
            <a:avLst>
              <a:gd name="adj" fmla="val 24001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253332" y="5103812"/>
            <a:ext cx="2566293" cy="2785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167"/>
              </a:lnSpc>
            </a:pPr>
            <a:r>
              <a:rPr lang="en-US" sz="17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Optimized Performance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1253332" y="5502573"/>
            <a:ext cx="5664795" cy="6415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500"/>
              </a:lnSpc>
            </a:pPr>
            <a:r>
              <a:rPr lang="en-US" sz="1542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We leverage advanced network optimization techniques to minimize latency, maximize throughput, and deliver a superior user experience.</a:t>
            </a:r>
            <a:endParaRPr lang="en-US" sz="1542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  <p:bldP spid="9" grpId="0" animBg="1"/>
      <p:bldP spid="11" grpId="0" animBg="1"/>
      <p:bldP spid="1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46113" y="2961482"/>
            <a:ext cx="4440535" cy="512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000"/>
              </a:lnSpc>
            </a:pPr>
            <a:r>
              <a:rPr lang="en-US" sz="3208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Secure Subnet Design</a:t>
            </a:r>
            <a:endParaRPr lang="en-US" sz="3208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113" y="3751065"/>
            <a:ext cx="3633193" cy="73838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0660" y="4766270"/>
            <a:ext cx="2051149" cy="2562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00"/>
              </a:lnSpc>
            </a:pPr>
            <a:r>
              <a:rPr lang="en-US" sz="1583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Public Subnet</a:t>
            </a:r>
            <a:endParaRPr lang="en-US" sz="1583" dirty="0"/>
          </a:p>
        </p:txBody>
      </p:sp>
      <p:sp>
        <p:nvSpPr>
          <p:cNvPr id="6" name="Text 2"/>
          <p:cNvSpPr/>
          <p:nvPr/>
        </p:nvSpPr>
        <p:spPr>
          <a:xfrm>
            <a:off x="830659" y="5133281"/>
            <a:ext cx="3264098" cy="886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417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The public subnet houses resources that need internet access, such as load balancers and web servers.</a:t>
            </a:r>
            <a:endParaRPr lang="en-US" sz="1417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9305" y="3751065"/>
            <a:ext cx="3633292" cy="73838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463852" y="4766270"/>
            <a:ext cx="2051149" cy="2562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00"/>
              </a:lnSpc>
            </a:pPr>
            <a:r>
              <a:rPr lang="en-US" sz="1583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Private Subnet</a:t>
            </a:r>
            <a:endParaRPr lang="en-US" sz="1583" dirty="0"/>
          </a:p>
        </p:txBody>
      </p:sp>
      <p:sp>
        <p:nvSpPr>
          <p:cNvPr id="9" name="Text 4"/>
          <p:cNvSpPr/>
          <p:nvPr/>
        </p:nvSpPr>
        <p:spPr>
          <a:xfrm>
            <a:off x="4463852" y="5133281"/>
            <a:ext cx="3264198" cy="886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417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The private subnet securely isolates sensitive data and applications, restricting access to authorized entities only.</a:t>
            </a:r>
            <a:endParaRPr lang="en-US" sz="1417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12596" y="3751065"/>
            <a:ext cx="3633292" cy="73838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8097144" y="4766270"/>
            <a:ext cx="2051149" cy="2562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00"/>
              </a:lnSpc>
            </a:pPr>
            <a:r>
              <a:rPr lang="en-US" sz="1583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Security Groups</a:t>
            </a:r>
            <a:endParaRPr lang="en-US" sz="1583" dirty="0"/>
          </a:p>
        </p:txBody>
      </p:sp>
      <p:sp>
        <p:nvSpPr>
          <p:cNvPr id="12" name="Text 6"/>
          <p:cNvSpPr/>
          <p:nvPr/>
        </p:nvSpPr>
        <p:spPr>
          <a:xfrm>
            <a:off x="8097144" y="5133281"/>
            <a:ext cx="3264198" cy="886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417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Security groups act as firewalls, controlling inbound and outbound network traffic based on predefined rules.</a:t>
            </a:r>
            <a:endParaRPr lang="en-US" sz="1417" dirty="0"/>
          </a:p>
        </p:txBody>
      </p:sp>
      <p:pic>
        <p:nvPicPr>
          <p:cNvPr id="13" name="Picture 12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13" y="580390"/>
            <a:ext cx="3270250" cy="2039620"/>
          </a:xfrm>
          <a:prstGeom prst="rect">
            <a:avLst/>
          </a:prstGeom>
        </p:spPr>
      </p:pic>
      <p:pic>
        <p:nvPicPr>
          <p:cNvPr id="14" name="Picture 13"/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425" y="580390"/>
            <a:ext cx="3002915" cy="2039620"/>
          </a:xfrm>
          <a:prstGeom prst="rect">
            <a:avLst/>
          </a:prstGeom>
        </p:spPr>
      </p:pic>
      <p:pic>
        <p:nvPicPr>
          <p:cNvPr id="15" name="Picture 14"/>
          <p:cNvPicPr/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2596" y="580390"/>
            <a:ext cx="3398918" cy="195837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B6550F5-8D20-B1F0-03A9-951F565FD26D}"/>
              </a:ext>
            </a:extLst>
          </p:cNvPr>
          <p:cNvSpPr/>
          <p:nvPr/>
        </p:nvSpPr>
        <p:spPr>
          <a:xfrm>
            <a:off x="0" y="6445045"/>
            <a:ext cx="12192000" cy="412955"/>
          </a:xfrm>
          <a:prstGeom prst="rect">
            <a:avLst/>
          </a:prstGeom>
          <a:solidFill>
            <a:srgbClr val="080E26">
              <a:alpha val="9882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6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  <p:bldP spid="9" grpId="0" animBg="1"/>
      <p:bldP spid="11" grpId="0" animBg="1"/>
      <p:bldP spid="1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94333" y="556220"/>
            <a:ext cx="6231334" cy="11019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4333"/>
              </a:lnSpc>
            </a:pPr>
            <a:r>
              <a:rPr lang="en-US" sz="3458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Frontend Deployment Using Amplify</a:t>
            </a:r>
            <a:endParaRPr lang="en-US" sz="3458" dirty="0"/>
          </a:p>
        </p:txBody>
      </p:sp>
      <p:sp>
        <p:nvSpPr>
          <p:cNvPr id="4" name="Shape 1"/>
          <p:cNvSpPr/>
          <p:nvPr/>
        </p:nvSpPr>
        <p:spPr>
          <a:xfrm>
            <a:off x="694333" y="1955701"/>
            <a:ext cx="3016548" cy="2708870"/>
          </a:xfrm>
          <a:prstGeom prst="roundRect">
            <a:avLst>
              <a:gd name="adj" fmla="val 3076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899021" y="2160390"/>
            <a:ext cx="2427089" cy="2755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167"/>
              </a:lnSpc>
            </a:pPr>
            <a:r>
              <a:rPr lang="en-US" sz="1708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Simplified Deployment</a:t>
            </a:r>
            <a:endParaRPr lang="en-US" sz="1708" dirty="0"/>
          </a:p>
        </p:txBody>
      </p:sp>
      <p:sp>
        <p:nvSpPr>
          <p:cNvPr id="6" name="Text 3"/>
          <p:cNvSpPr/>
          <p:nvPr/>
        </p:nvSpPr>
        <p:spPr>
          <a:xfrm>
            <a:off x="899021" y="2554883"/>
            <a:ext cx="2607171" cy="1587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458"/>
              </a:lnSpc>
            </a:pPr>
            <a:r>
              <a:rPr lang="en-US" sz="1542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Amplify's seamless integration streamlines the deployment process for frontend applications, reducing complexity and time.</a:t>
            </a:r>
            <a:endParaRPr lang="en-US" sz="1542" dirty="0"/>
          </a:p>
        </p:txBody>
      </p:sp>
      <p:sp>
        <p:nvSpPr>
          <p:cNvPr id="7" name="Shape 4"/>
          <p:cNvSpPr/>
          <p:nvPr/>
        </p:nvSpPr>
        <p:spPr>
          <a:xfrm>
            <a:off x="3909219" y="1955701"/>
            <a:ext cx="3016548" cy="2708870"/>
          </a:xfrm>
          <a:prstGeom prst="roundRect">
            <a:avLst>
              <a:gd name="adj" fmla="val 3076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113907" y="2160390"/>
            <a:ext cx="2436416" cy="2755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167"/>
              </a:lnSpc>
            </a:pPr>
            <a:r>
              <a:rPr lang="en-US" sz="1708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Scalability &amp; Reliability</a:t>
            </a:r>
            <a:endParaRPr lang="en-US" sz="1708" dirty="0"/>
          </a:p>
        </p:txBody>
      </p:sp>
      <p:sp>
        <p:nvSpPr>
          <p:cNvPr id="9" name="Text 6"/>
          <p:cNvSpPr/>
          <p:nvPr/>
        </p:nvSpPr>
        <p:spPr>
          <a:xfrm>
            <a:off x="4113907" y="2554883"/>
            <a:ext cx="2607171" cy="1905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458"/>
              </a:lnSpc>
            </a:pPr>
            <a:r>
              <a:rPr lang="en-US" sz="1542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Amplify ensures automatic scaling of your application based on real-time demand, providing consistent performance and high availability.</a:t>
            </a:r>
            <a:endParaRPr lang="en-US" sz="1542" dirty="0"/>
          </a:p>
        </p:txBody>
      </p:sp>
      <p:sp>
        <p:nvSpPr>
          <p:cNvPr id="10" name="Shape 7"/>
          <p:cNvSpPr/>
          <p:nvPr/>
        </p:nvSpPr>
        <p:spPr>
          <a:xfrm>
            <a:off x="694333" y="4862909"/>
            <a:ext cx="6231334" cy="1438870"/>
          </a:xfrm>
          <a:prstGeom prst="roundRect">
            <a:avLst>
              <a:gd name="adj" fmla="val 5791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899021" y="5067598"/>
            <a:ext cx="2204343" cy="2755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167"/>
              </a:lnSpc>
            </a:pPr>
            <a:r>
              <a:rPr lang="en-US" sz="1708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Global Reach</a:t>
            </a:r>
            <a:endParaRPr lang="en-US" sz="1708" dirty="0"/>
          </a:p>
        </p:txBody>
      </p:sp>
      <p:sp>
        <p:nvSpPr>
          <p:cNvPr id="12" name="Text 9"/>
          <p:cNvSpPr/>
          <p:nvPr/>
        </p:nvSpPr>
        <p:spPr>
          <a:xfrm>
            <a:off x="899021" y="5462092"/>
            <a:ext cx="5821958" cy="635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458"/>
              </a:lnSpc>
            </a:pPr>
            <a:r>
              <a:rPr lang="en-US" sz="1542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Amplify's global infrastructure allows you to deliver your application to users around the world with minimal latency.</a:t>
            </a:r>
            <a:endParaRPr lang="en-US" sz="1542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B2B4D98-C86B-1910-FDE0-934DD84550A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9546" r="1890"/>
          <a:stretch/>
        </p:blipFill>
        <p:spPr>
          <a:xfrm>
            <a:off x="7767280" y="3672349"/>
            <a:ext cx="4421586" cy="311191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4B9DFE4-2894-AC4E-9FC6-4C9A5489936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-4" t="12996" r="11168"/>
          <a:stretch/>
        </p:blipFill>
        <p:spPr>
          <a:xfrm>
            <a:off x="7767280" y="1"/>
            <a:ext cx="4341140" cy="338631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98104" y="896541"/>
            <a:ext cx="10795793" cy="11733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4583"/>
              </a:lnSpc>
            </a:pPr>
            <a:r>
              <a:rPr lang="en-US" sz="3667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Integrating Relevant AWS Services (e.g., EC2, RDS, S3)</a:t>
            </a:r>
            <a:endParaRPr lang="en-US" sz="3667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6366" y="2468861"/>
            <a:ext cx="1781274" cy="113099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348336" y="2974579"/>
            <a:ext cx="97234" cy="3988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3125"/>
              </a:lnSpc>
            </a:pPr>
            <a:r>
              <a:rPr lang="en-US" sz="1958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1</a:t>
            </a:r>
            <a:endParaRPr lang="en-US" sz="1958" dirty="0"/>
          </a:p>
        </p:txBody>
      </p:sp>
      <p:sp>
        <p:nvSpPr>
          <p:cNvPr id="5" name="Text 2"/>
          <p:cNvSpPr/>
          <p:nvPr/>
        </p:nvSpPr>
        <p:spPr>
          <a:xfrm>
            <a:off x="4487069" y="2668290"/>
            <a:ext cx="3733701" cy="293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EC2 (Elastic Compute Cloud)</a:t>
            </a:r>
            <a:endParaRPr lang="en-US" sz="1833" dirty="0"/>
          </a:p>
        </p:txBody>
      </p:sp>
      <p:sp>
        <p:nvSpPr>
          <p:cNvPr id="6" name="Text 3"/>
          <p:cNvSpPr/>
          <p:nvPr/>
        </p:nvSpPr>
        <p:spPr>
          <a:xfrm>
            <a:off x="4487069" y="3081238"/>
            <a:ext cx="4245471" cy="3191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500"/>
              </a:lnSpc>
            </a:pPr>
            <a:r>
              <a:rPr lang="en-US" sz="1542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Provides virtual servers for running applications.</a:t>
            </a:r>
            <a:endParaRPr lang="en-US" sz="1542" dirty="0"/>
          </a:p>
        </p:txBody>
      </p:sp>
      <p:sp>
        <p:nvSpPr>
          <p:cNvPr id="7" name="Shape 4"/>
          <p:cNvSpPr/>
          <p:nvPr/>
        </p:nvSpPr>
        <p:spPr>
          <a:xfrm>
            <a:off x="4337447" y="3612058"/>
            <a:ext cx="7106643" cy="12700"/>
          </a:xfrm>
          <a:prstGeom prst="roundRect">
            <a:avLst>
              <a:gd name="adj" fmla="val 235611"/>
            </a:avLst>
          </a:prstGeom>
          <a:solidFill>
            <a:srgbClr val="44426B"/>
          </a:solidFill>
          <a:ln/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5679" y="3649663"/>
            <a:ext cx="3562548" cy="1130994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319165" y="4015681"/>
            <a:ext cx="155575" cy="3988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3125"/>
              </a:lnSpc>
            </a:pPr>
            <a:r>
              <a:rPr lang="en-US" sz="1958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2</a:t>
            </a:r>
            <a:endParaRPr lang="en-US" sz="1958" dirty="0"/>
          </a:p>
        </p:txBody>
      </p:sp>
      <p:sp>
        <p:nvSpPr>
          <p:cNvPr id="10" name="Text 6"/>
          <p:cNvSpPr/>
          <p:nvPr/>
        </p:nvSpPr>
        <p:spPr>
          <a:xfrm>
            <a:off x="5377656" y="3849093"/>
            <a:ext cx="4424858" cy="293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RDS (Relational Database Service)</a:t>
            </a:r>
            <a:endParaRPr lang="en-US" sz="1833" dirty="0"/>
          </a:p>
        </p:txBody>
      </p:sp>
      <p:sp>
        <p:nvSpPr>
          <p:cNvPr id="11" name="Text 7"/>
          <p:cNvSpPr/>
          <p:nvPr/>
        </p:nvSpPr>
        <p:spPr>
          <a:xfrm>
            <a:off x="5377656" y="4262041"/>
            <a:ext cx="4424858" cy="3191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500"/>
              </a:lnSpc>
            </a:pPr>
            <a:r>
              <a:rPr lang="en-US" sz="1542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Offers managed relational database instances.</a:t>
            </a:r>
            <a:endParaRPr lang="en-US" sz="1542" dirty="0"/>
          </a:p>
        </p:txBody>
      </p:sp>
      <p:sp>
        <p:nvSpPr>
          <p:cNvPr id="12" name="Shape 8"/>
          <p:cNvSpPr/>
          <p:nvPr/>
        </p:nvSpPr>
        <p:spPr>
          <a:xfrm>
            <a:off x="5228034" y="4792861"/>
            <a:ext cx="6216055" cy="12700"/>
          </a:xfrm>
          <a:prstGeom prst="roundRect">
            <a:avLst>
              <a:gd name="adj" fmla="val 235611"/>
            </a:avLst>
          </a:prstGeom>
          <a:solidFill>
            <a:srgbClr val="44426B"/>
          </a:solidFill>
          <a:ln/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5091" y="4830466"/>
            <a:ext cx="5343823" cy="1130994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317082" y="5196483"/>
            <a:ext cx="159842" cy="3988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3125"/>
              </a:lnSpc>
            </a:pPr>
            <a:r>
              <a:rPr lang="en-US" sz="1958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3</a:t>
            </a:r>
            <a:endParaRPr lang="en-US" sz="1958" dirty="0"/>
          </a:p>
        </p:txBody>
      </p:sp>
      <p:sp>
        <p:nvSpPr>
          <p:cNvPr id="15" name="Text 10"/>
          <p:cNvSpPr/>
          <p:nvPr/>
        </p:nvSpPr>
        <p:spPr>
          <a:xfrm>
            <a:off x="6268344" y="5029895"/>
            <a:ext cx="3474443" cy="293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S3 (Simple Storage Service)</a:t>
            </a:r>
            <a:endParaRPr lang="en-US" sz="1833" dirty="0"/>
          </a:p>
        </p:txBody>
      </p:sp>
      <p:sp>
        <p:nvSpPr>
          <p:cNvPr id="16" name="Text 11"/>
          <p:cNvSpPr/>
          <p:nvPr/>
        </p:nvSpPr>
        <p:spPr>
          <a:xfrm>
            <a:off x="6268343" y="5442843"/>
            <a:ext cx="3669407" cy="3191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500"/>
              </a:lnSpc>
            </a:pPr>
            <a:r>
              <a:rPr lang="en-US" sz="1542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Provides object storage for data and files.</a:t>
            </a:r>
            <a:endParaRPr lang="en-US" sz="1542" dirty="0"/>
          </a:p>
        </p:txBody>
      </p:sp>
      <p:pic>
        <p:nvPicPr>
          <p:cNvPr id="19" name="Picture 18" descr="AWS Logo Services in Nagpur | ID: 23826076030">
            <a:extLst>
              <a:ext uri="{FF2B5EF4-FFF2-40B4-BE49-F238E27FC236}">
                <a16:creationId xmlns:a16="http://schemas.microsoft.com/office/drawing/2014/main" id="{CD40DDE1-9ED1-446E-8CA4-E383B47B89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8289" y="-54688"/>
            <a:ext cx="1371600" cy="1211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0AC7FFE1-5B94-E485-D1F5-9A5FF6F021EE}"/>
              </a:ext>
            </a:extLst>
          </p:cNvPr>
          <p:cNvSpPr/>
          <p:nvPr/>
        </p:nvSpPr>
        <p:spPr>
          <a:xfrm>
            <a:off x="0" y="6445045"/>
            <a:ext cx="12192000" cy="412955"/>
          </a:xfrm>
          <a:prstGeom prst="rect">
            <a:avLst/>
          </a:prstGeom>
          <a:solidFill>
            <a:srgbClr val="080E26">
              <a:alpha val="9882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1" grpId="0" animBg="1"/>
      <p:bldP spid="1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0031" y="667643"/>
            <a:ext cx="5293023" cy="5715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500"/>
              </a:lnSpc>
            </a:pPr>
            <a:r>
              <a:rPr lang="en-US" sz="3583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Integrated API Gateway</a:t>
            </a:r>
            <a:endParaRPr lang="en-US" sz="3583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0950" y="1650603"/>
            <a:ext cx="1774032" cy="147895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359844" y="2375297"/>
            <a:ext cx="96243" cy="4114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3208"/>
              </a:lnSpc>
            </a:pPr>
            <a:r>
              <a:rPr lang="en-US" sz="20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1</a:t>
            </a:r>
            <a:endParaRPr lang="en-US" sz="2000" dirty="0"/>
          </a:p>
        </p:txBody>
      </p:sp>
      <p:sp>
        <p:nvSpPr>
          <p:cNvPr id="5" name="Text 2"/>
          <p:cNvSpPr/>
          <p:nvPr/>
        </p:nvSpPr>
        <p:spPr>
          <a:xfrm>
            <a:off x="4500662" y="1856283"/>
            <a:ext cx="2286000" cy="2857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50"/>
              </a:lnSpc>
            </a:pPr>
            <a:r>
              <a:rPr lang="en-US" sz="1792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API Gateway</a:t>
            </a:r>
            <a:endParaRPr lang="en-US" sz="1792" dirty="0"/>
          </a:p>
        </p:txBody>
      </p:sp>
      <p:sp>
        <p:nvSpPr>
          <p:cNvPr id="6" name="Text 3"/>
          <p:cNvSpPr/>
          <p:nvPr/>
        </p:nvSpPr>
        <p:spPr>
          <a:xfrm>
            <a:off x="4500662" y="2265462"/>
            <a:ext cx="6765628" cy="658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583"/>
              </a:lnSpc>
            </a:pPr>
            <a:r>
              <a:rPr lang="en-US" sz="1583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Acts as a central point for managing and securing API requests, simplifying integration with backend services.</a:t>
            </a:r>
            <a:endParaRPr lang="en-US" sz="1583" dirty="0"/>
          </a:p>
        </p:txBody>
      </p:sp>
      <p:sp>
        <p:nvSpPr>
          <p:cNvPr id="7" name="Shape 4"/>
          <p:cNvSpPr/>
          <p:nvPr/>
        </p:nvSpPr>
        <p:spPr>
          <a:xfrm>
            <a:off x="4346377" y="3142556"/>
            <a:ext cx="7074198" cy="12700"/>
          </a:xfrm>
          <a:prstGeom prst="roundRect">
            <a:avLst>
              <a:gd name="adj" fmla="val 680400"/>
            </a:avLst>
          </a:prstGeom>
          <a:solidFill>
            <a:srgbClr val="6D4562"/>
          </a:solidFill>
          <a:ln/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3934" y="3180953"/>
            <a:ext cx="3548063" cy="1478955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332658" y="3714651"/>
            <a:ext cx="150515" cy="4114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3208"/>
              </a:lnSpc>
            </a:pPr>
            <a:r>
              <a:rPr lang="en-US" sz="20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2</a:t>
            </a:r>
            <a:endParaRPr lang="en-US" sz="2000" dirty="0"/>
          </a:p>
        </p:txBody>
      </p:sp>
      <p:sp>
        <p:nvSpPr>
          <p:cNvPr id="10" name="Text 6"/>
          <p:cNvSpPr/>
          <p:nvPr/>
        </p:nvSpPr>
        <p:spPr>
          <a:xfrm>
            <a:off x="5387678" y="3386633"/>
            <a:ext cx="2286000" cy="2857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50"/>
              </a:lnSpc>
            </a:pPr>
            <a:r>
              <a:rPr lang="en-US" sz="1792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API Endpoints</a:t>
            </a:r>
            <a:endParaRPr lang="en-US" sz="1792" dirty="0"/>
          </a:p>
        </p:txBody>
      </p:sp>
      <p:sp>
        <p:nvSpPr>
          <p:cNvPr id="11" name="Text 7"/>
          <p:cNvSpPr/>
          <p:nvPr/>
        </p:nvSpPr>
        <p:spPr>
          <a:xfrm>
            <a:off x="5387677" y="3795812"/>
            <a:ext cx="5878612" cy="658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583"/>
              </a:lnSpc>
            </a:pPr>
            <a:r>
              <a:rPr lang="en-US" sz="1583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Offers a range of endpoint options for different types of API calls, including REST, WebSocket, and HTTP APIs.</a:t>
            </a:r>
            <a:endParaRPr lang="en-US" sz="1583" dirty="0"/>
          </a:p>
        </p:txBody>
      </p:sp>
      <p:sp>
        <p:nvSpPr>
          <p:cNvPr id="12" name="Shape 8"/>
          <p:cNvSpPr/>
          <p:nvPr/>
        </p:nvSpPr>
        <p:spPr>
          <a:xfrm>
            <a:off x="5233392" y="4672906"/>
            <a:ext cx="6187182" cy="12700"/>
          </a:xfrm>
          <a:prstGeom prst="roundRect">
            <a:avLst>
              <a:gd name="adj" fmla="val 680400"/>
            </a:avLst>
          </a:prstGeom>
          <a:solidFill>
            <a:srgbClr val="6D4562"/>
          </a:solidFill>
          <a:ln/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819" y="4711303"/>
            <a:ext cx="5322193" cy="1478955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333254" y="5245001"/>
            <a:ext cx="149225" cy="4114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3208"/>
              </a:lnSpc>
            </a:pPr>
            <a:r>
              <a:rPr lang="en-US" sz="20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3</a:t>
            </a:r>
            <a:endParaRPr lang="en-US" sz="2000" dirty="0"/>
          </a:p>
        </p:txBody>
      </p:sp>
      <p:sp>
        <p:nvSpPr>
          <p:cNvPr id="15" name="Text 10"/>
          <p:cNvSpPr/>
          <p:nvPr/>
        </p:nvSpPr>
        <p:spPr>
          <a:xfrm>
            <a:off x="6274693" y="4916983"/>
            <a:ext cx="2286000" cy="2857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50"/>
              </a:lnSpc>
            </a:pPr>
            <a:r>
              <a:rPr lang="en-US" sz="1792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Backend Services</a:t>
            </a:r>
            <a:endParaRPr lang="en-US" sz="1792" dirty="0"/>
          </a:p>
        </p:txBody>
      </p:sp>
      <p:sp>
        <p:nvSpPr>
          <p:cNvPr id="16" name="Text 11"/>
          <p:cNvSpPr/>
          <p:nvPr/>
        </p:nvSpPr>
        <p:spPr>
          <a:xfrm>
            <a:off x="6274694" y="5326162"/>
            <a:ext cx="4991596" cy="658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583"/>
              </a:lnSpc>
            </a:pPr>
            <a:r>
              <a:rPr lang="en-US" sz="1583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Provides seamless integration with backend resources, such as EC2 instances, Lambda functions, and RDS databases.</a:t>
            </a:r>
            <a:endParaRPr lang="en-US" sz="1583" dirty="0"/>
          </a:p>
        </p:txBody>
      </p:sp>
      <p:pic>
        <p:nvPicPr>
          <p:cNvPr id="18" name="Picture 17" descr="AWS Logo Services in Nagpur | ID: 23826076030">
            <a:extLst>
              <a:ext uri="{FF2B5EF4-FFF2-40B4-BE49-F238E27FC236}">
                <a16:creationId xmlns:a16="http://schemas.microsoft.com/office/drawing/2014/main" id="{E7E9EAE5-D305-4ED1-93DA-F79A317EC5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7885" y="37765"/>
            <a:ext cx="1371600" cy="1211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D607450-48FF-D970-C28A-193044BE681E}"/>
              </a:ext>
            </a:extLst>
          </p:cNvPr>
          <p:cNvSpPr/>
          <p:nvPr/>
        </p:nvSpPr>
        <p:spPr>
          <a:xfrm>
            <a:off x="0" y="6455205"/>
            <a:ext cx="12192000" cy="412955"/>
          </a:xfrm>
          <a:prstGeom prst="rect">
            <a:avLst/>
          </a:prstGeom>
          <a:solidFill>
            <a:srgbClr val="080E26">
              <a:alpha val="9882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0087897" cy="6858000"/>
          </a:xfrm>
          <a:prstGeom prst="rect">
            <a:avLst/>
          </a:prstGeom>
        </p:spPr>
      </p:pic>
      <p:pic>
        <p:nvPicPr>
          <p:cNvPr id="8" name="Picture 7" descr="AWS Logo Services in Nagpur | ID: 23826076030">
            <a:extLst>
              <a:ext uri="{FF2B5EF4-FFF2-40B4-BE49-F238E27FC236}">
                <a16:creationId xmlns:a16="http://schemas.microsoft.com/office/drawing/2014/main" id="{E7E9EAE5-D305-4ED1-93DA-F79A317EC5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7885" y="23017"/>
            <a:ext cx="1371600" cy="1211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BDBFC13-6EBC-3D59-2ABC-A0491823917C}"/>
              </a:ext>
            </a:extLst>
          </p:cNvPr>
          <p:cNvSpPr/>
          <p:nvPr/>
        </p:nvSpPr>
        <p:spPr>
          <a:xfrm>
            <a:off x="0" y="6441441"/>
            <a:ext cx="12192000" cy="416560"/>
          </a:xfrm>
          <a:prstGeom prst="rect">
            <a:avLst/>
          </a:prstGeom>
          <a:solidFill>
            <a:srgbClr val="080E26">
              <a:alpha val="9882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455096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28302" y="756169"/>
            <a:ext cx="9225458" cy="5715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500"/>
              </a:lnSpc>
            </a:pPr>
            <a:r>
              <a:rPr lang="en-US" sz="3583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Backend Deployment Using EC2 and RDS</a:t>
            </a:r>
            <a:endParaRPr lang="en-US" sz="3583" dirty="0"/>
          </a:p>
        </p:txBody>
      </p:sp>
      <p:sp>
        <p:nvSpPr>
          <p:cNvPr id="3" name="Text 1"/>
          <p:cNvSpPr/>
          <p:nvPr/>
        </p:nvSpPr>
        <p:spPr>
          <a:xfrm>
            <a:off x="720031" y="1886165"/>
            <a:ext cx="2286000" cy="2857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50"/>
              </a:lnSpc>
            </a:pPr>
            <a:r>
              <a:rPr lang="en-US" sz="1792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EC2 Instances</a:t>
            </a:r>
            <a:endParaRPr lang="en-US" sz="1792" dirty="0"/>
          </a:p>
        </p:txBody>
      </p:sp>
      <p:sp>
        <p:nvSpPr>
          <p:cNvPr id="4" name="Text 2"/>
          <p:cNvSpPr/>
          <p:nvPr/>
        </p:nvSpPr>
        <p:spPr>
          <a:xfrm>
            <a:off x="720031" y="2554604"/>
            <a:ext cx="5125045" cy="9876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583"/>
              </a:lnSpc>
            </a:pPr>
            <a:r>
              <a:rPr lang="en-US" sz="1583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EC2 provides scalable and cost-effective computing resources, allowing you to run your backend application securely and efficiently.</a:t>
            </a:r>
            <a:endParaRPr lang="en-US" sz="1583" dirty="0"/>
          </a:p>
        </p:txBody>
      </p:sp>
      <p:sp>
        <p:nvSpPr>
          <p:cNvPr id="5" name="Text 3"/>
          <p:cNvSpPr/>
          <p:nvPr/>
        </p:nvSpPr>
        <p:spPr>
          <a:xfrm>
            <a:off x="720031" y="3982144"/>
            <a:ext cx="2286000" cy="2857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50"/>
              </a:lnSpc>
            </a:pPr>
            <a:r>
              <a:rPr lang="en-US" sz="1792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RDS Databases</a:t>
            </a:r>
            <a:endParaRPr lang="en-US" sz="1792" dirty="0"/>
          </a:p>
        </p:txBody>
      </p:sp>
      <p:sp>
        <p:nvSpPr>
          <p:cNvPr id="6" name="Text 4"/>
          <p:cNvSpPr/>
          <p:nvPr/>
        </p:nvSpPr>
        <p:spPr>
          <a:xfrm>
            <a:off x="720031" y="4693095"/>
            <a:ext cx="5125045" cy="9876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583"/>
              </a:lnSpc>
            </a:pPr>
            <a:r>
              <a:rPr lang="en-US" sz="1583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RDS offers reliable and fully managed databases, simplifying database management and ensuring data integrity and security.</a:t>
            </a:r>
            <a:endParaRPr lang="en-US" sz="1583" dirty="0"/>
          </a:p>
        </p:txBody>
      </p:sp>
      <p:pic>
        <p:nvPicPr>
          <p:cNvPr id="7" name="Picture 6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1729" y="4267894"/>
            <a:ext cx="5013295" cy="2460586"/>
          </a:xfrm>
          <a:prstGeom prst="rect">
            <a:avLst/>
          </a:prstGeom>
        </p:spPr>
      </p:pic>
      <p:pic>
        <p:nvPicPr>
          <p:cNvPr id="8" name="Picture 7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1729" y="1672014"/>
            <a:ext cx="5013295" cy="2044580"/>
          </a:xfrm>
          <a:prstGeom prst="rect">
            <a:avLst/>
          </a:prstGeom>
        </p:spPr>
      </p:pic>
      <p:pic>
        <p:nvPicPr>
          <p:cNvPr id="9" name="Picture 8" descr="AWS Logo Services in Nagpur | ID: 23826076030">
            <a:extLst>
              <a:ext uri="{FF2B5EF4-FFF2-40B4-BE49-F238E27FC236}">
                <a16:creationId xmlns:a16="http://schemas.microsoft.com/office/drawing/2014/main" id="{CD40DDE1-9ED1-446E-8CA4-E383B47B89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5152" y="59073"/>
            <a:ext cx="1371600" cy="1211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277</TotalTime>
  <Words>747</Words>
  <Application>Microsoft Office PowerPoint</Application>
  <PresentationFormat>Widescreen</PresentationFormat>
  <Paragraphs>115</Paragraphs>
  <Slides>15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8" baseType="lpstr">
      <vt:lpstr>Arial</vt:lpstr>
      <vt:lpstr>Arimo</vt:lpstr>
      <vt:lpstr>Calibri</vt:lpstr>
      <vt:lpstr>Calibri Light</vt:lpstr>
      <vt:lpstr>Epilogue</vt:lpstr>
      <vt:lpstr>Fraunces Medium</vt:lpstr>
      <vt:lpstr>Mukta Light</vt:lpstr>
      <vt:lpstr>Now Bold</vt:lpstr>
      <vt:lpstr>Prompt Medium</vt:lpstr>
      <vt:lpstr>Roboto</vt:lpstr>
      <vt:lpstr>Roboto Slab</vt:lpstr>
      <vt:lpstr>Syne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Akarsh khandelwal</dc:creator>
  <cp:lastModifiedBy>Akarsh khandelwal</cp:lastModifiedBy>
  <cp:revision>8</cp:revision>
  <dcterms:created xsi:type="dcterms:W3CDTF">2024-11-30T17:07:43Z</dcterms:created>
  <dcterms:modified xsi:type="dcterms:W3CDTF">2024-12-02T05:31:57Z</dcterms:modified>
</cp:coreProperties>
</file>